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58" r:id="rId5"/>
    <p:sldId id="281" r:id="rId6"/>
    <p:sldId id="280" r:id="rId7"/>
    <p:sldId id="261" r:id="rId8"/>
    <p:sldId id="278" r:id="rId9"/>
    <p:sldId id="284" r:id="rId10"/>
    <p:sldId id="263" r:id="rId11"/>
    <p:sldId id="279" r:id="rId12"/>
    <p:sldId id="266" r:id="rId13"/>
    <p:sldId id="285" r:id="rId14"/>
    <p:sldId id="264" r:id="rId15"/>
    <p:sldId id="265" r:id="rId16"/>
    <p:sldId id="267" r:id="rId17"/>
    <p:sldId id="268" r:id="rId18"/>
    <p:sldId id="271" r:id="rId19"/>
    <p:sldId id="273" r:id="rId20"/>
    <p:sldId id="274" r:id="rId21"/>
    <p:sldId id="269" r:id="rId22"/>
    <p:sldId id="270" r:id="rId23"/>
    <p:sldId id="276" r:id="rId24"/>
    <p:sldId id="275" r:id="rId25"/>
    <p:sldId id="277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0" autoAdjust="0"/>
    <p:restoredTop sz="94660"/>
  </p:normalViewPr>
  <p:slideViewPr>
    <p:cSldViewPr snapToGrid="0">
      <p:cViewPr>
        <p:scale>
          <a:sx n="66" d="100"/>
          <a:sy n="66" d="100"/>
        </p:scale>
        <p:origin x="111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9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5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42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38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2961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5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04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5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8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5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0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5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5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0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0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6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jasondavies.com/poisson-disc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dbb02448b0f93e4c82c3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.ocks.org/mbostock/d7bf3bd67d00ed79695b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d7bf3bd67d00ed79695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07067" y="1747712"/>
            <a:ext cx="7766936" cy="1646302"/>
          </a:xfrm>
        </p:spPr>
        <p:txBody>
          <a:bodyPr/>
          <a:lstStyle/>
          <a:p>
            <a:r>
              <a:rPr lang="sl-SI" dirty="0" smtClean="0"/>
              <a:t>Vzorčenje točk v ravnini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 smtClean="0"/>
              <a:t>Jakob Valič in Marina Kovač</a:t>
            </a:r>
          </a:p>
          <a:p>
            <a:r>
              <a:rPr lang="sl-SI" dirty="0" smtClean="0"/>
              <a:t>Fakulteta za matematiko in fiziko</a:t>
            </a:r>
          </a:p>
          <a:p>
            <a:r>
              <a:rPr lang="sl-SI" dirty="0" smtClean="0"/>
              <a:t>24. januar 2018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570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Grid</a:t>
            </a:r>
            <a:endParaRPr lang="sl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 smtClean="0"/>
                  <a:t>Sliko razdeljena na manjše dele – vzorce</a:t>
                </a:r>
              </a:p>
              <a:p>
                <a:r>
                  <a:rPr lang="sl-SI" dirty="0" smtClean="0"/>
                  <a:t>V vsakem vzorcu želimo imeti n vzorčnih točk</a:t>
                </a:r>
              </a:p>
              <a:p>
                <a:r>
                  <a:rPr lang="sl-SI" dirty="0" smtClean="0"/>
                  <a:t>Vzorec razdelimo na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sl-SI" dirty="0" smtClean="0"/>
                  <a:t> vrstic in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sl-SI" dirty="0" smtClean="0"/>
                  <a:t> stolpcev</a:t>
                </a:r>
                <a:endParaRPr lang="sl-SI" dirty="0"/>
              </a:p>
              <a:p>
                <a:r>
                  <a:rPr lang="sl-SI" dirty="0" smtClean="0"/>
                  <a:t>Dobimo mrežo</a:t>
                </a:r>
              </a:p>
              <a:p>
                <a:r>
                  <a:rPr lang="sl-SI" dirty="0" smtClean="0"/>
                  <a:t>Iz vsakega delčka mreže vzamemo vzorec točno iz sredine</a:t>
                </a:r>
              </a:p>
              <a:p>
                <a:pPr marL="0" indent="0">
                  <a:buNone/>
                </a:pPr>
                <a:endParaRPr lang="sl-SI" dirty="0"/>
              </a:p>
            </p:txBody>
          </p:sp>
        </mc:Choice>
        <mc:Fallback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"/>
          <a:stretch/>
        </p:blipFill>
        <p:spPr>
          <a:xfrm>
            <a:off x="7901088" y="1930400"/>
            <a:ext cx="3327654" cy="3351812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19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87" y="1523981"/>
            <a:ext cx="3410712" cy="3490722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18" y="2146289"/>
            <a:ext cx="2246106" cy="224610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Desna puščica 3"/>
          <p:cNvSpPr/>
          <p:nvPr/>
        </p:nvSpPr>
        <p:spPr>
          <a:xfrm>
            <a:off x="5338834" y="2769724"/>
            <a:ext cx="1291772" cy="899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497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44" y="1311030"/>
            <a:ext cx="3410712" cy="3481197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"/>
          <a:stretch/>
        </p:blipFill>
        <p:spPr>
          <a:xfrm>
            <a:off x="7649174" y="2200873"/>
            <a:ext cx="1683512" cy="170150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Desna puščica 4"/>
          <p:cNvSpPr/>
          <p:nvPr/>
        </p:nvSpPr>
        <p:spPr>
          <a:xfrm>
            <a:off x="5225215" y="2507342"/>
            <a:ext cx="1219200" cy="1088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635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84" y="1640114"/>
            <a:ext cx="4747462" cy="476068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33" y="2685031"/>
            <a:ext cx="3197697" cy="319325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Desna puščica 3"/>
          <p:cNvSpPr/>
          <p:nvPr/>
        </p:nvSpPr>
        <p:spPr>
          <a:xfrm>
            <a:off x="6705600" y="3918857"/>
            <a:ext cx="1175657" cy="69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1429784" y="391886"/>
            <a:ext cx="2518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25 točk</a:t>
            </a:r>
            <a:endParaRPr lang="sl-SI" sz="2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045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Poisson</a:t>
            </a:r>
            <a:r>
              <a:rPr lang="sl-SI" dirty="0" smtClean="0"/>
              <a:t> </a:t>
            </a:r>
            <a:r>
              <a:rPr lang="sl-SI" dirty="0" err="1" smtClean="0"/>
              <a:t>Disc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Najboljši v več pogledih</a:t>
            </a:r>
          </a:p>
          <a:p>
            <a:r>
              <a:rPr lang="sl-SI" dirty="0" smtClean="0"/>
              <a:t>Naključnost s kontrolo</a:t>
            </a:r>
          </a:p>
          <a:p>
            <a:r>
              <a:rPr lang="sl-SI" dirty="0" smtClean="0"/>
              <a:t>Minimalna razdalja</a:t>
            </a:r>
          </a:p>
          <a:p>
            <a:r>
              <a:rPr lang="sl-SI" dirty="0" smtClean="0"/>
              <a:t>„metanje pikada“</a:t>
            </a:r>
          </a:p>
          <a:p>
            <a:endParaRPr lang="sl-SI" dirty="0"/>
          </a:p>
          <a:p>
            <a:r>
              <a:rPr lang="sl-SI" dirty="0" smtClean="0"/>
              <a:t>Lahko traja predolgo</a:t>
            </a:r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00"/>
          <a:stretch/>
        </p:blipFill>
        <p:spPr>
          <a:xfrm>
            <a:off x="4572000" y="216820"/>
            <a:ext cx="7402285" cy="647923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Jittered</a:t>
            </a:r>
            <a:endParaRPr lang="sl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/>
                  <a:t>O</a:t>
                </a:r>
                <a:r>
                  <a:rPr lang="sl-SI" dirty="0" smtClean="0"/>
                  <a:t>dklon od periodičnosti</a:t>
                </a:r>
              </a:p>
              <a:p>
                <a:r>
                  <a:rPr lang="sl-SI" dirty="0" smtClean="0"/>
                  <a:t>Združuje </a:t>
                </a:r>
                <a:r>
                  <a:rPr lang="sl-SI" dirty="0" err="1" smtClean="0"/>
                  <a:t>grid</a:t>
                </a:r>
                <a:r>
                  <a:rPr lang="sl-SI" dirty="0" smtClean="0"/>
                  <a:t> in </a:t>
                </a:r>
                <a:r>
                  <a:rPr lang="sl-SI" dirty="0" err="1" smtClean="0"/>
                  <a:t>random</a:t>
                </a:r>
                <a:endParaRPr lang="sl-SI" dirty="0" smtClean="0"/>
              </a:p>
              <a:p>
                <a:r>
                  <a:rPr lang="sl-SI" dirty="0" smtClean="0"/>
                  <a:t>Na vzorcu naredimo mrežo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sl-SI" dirty="0" smtClean="0"/>
                  <a:t> x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sl-SI" dirty="0" smtClean="0"/>
              </a:p>
              <a:p>
                <a:r>
                  <a:rPr lang="sl-SI" dirty="0" smtClean="0"/>
                  <a:t>Znotraj mreže izbiramo naključno po eno točko </a:t>
                </a:r>
              </a:p>
              <a:p>
                <a:r>
                  <a:rPr lang="sl-SI" dirty="0" smtClean="0"/>
                  <a:t>Tudi slabi vzorci so dovolj dobri</a:t>
                </a:r>
              </a:p>
              <a:p>
                <a:r>
                  <a:rPr lang="sl-SI" dirty="0" smtClean="0"/>
                  <a:t>Bolje od </a:t>
                </a:r>
                <a:r>
                  <a:rPr lang="sl-SI" dirty="0" err="1" smtClean="0"/>
                  <a:t>random</a:t>
                </a:r>
                <a:r>
                  <a:rPr lang="sl-SI" dirty="0" smtClean="0"/>
                  <a:t>, hitreje od </a:t>
                </a:r>
                <a:r>
                  <a:rPr lang="sl-SI" dirty="0" err="1" smtClean="0"/>
                  <a:t>Poisson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Disc</a:t>
                </a:r>
                <a:endParaRPr lang="sl-SI" dirty="0" smtClean="0"/>
              </a:p>
              <a:p>
                <a:endParaRPr lang="sl-SI" dirty="0"/>
              </a:p>
            </p:txBody>
          </p:sp>
        </mc:Choice>
        <mc:Fallback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9"/>
          <a:stretch/>
        </p:blipFill>
        <p:spPr>
          <a:xfrm>
            <a:off x="7610175" y="1651299"/>
            <a:ext cx="3327654" cy="334161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6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Bridsonov</a:t>
            </a:r>
            <a:r>
              <a:rPr lang="sl-SI" dirty="0" smtClean="0"/>
              <a:t> algoritem</a:t>
            </a:r>
            <a:endParaRPr lang="sl-SI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2"/>
              </a:rPr>
              <a:t>https://www.jasondavies.com/poisson-disc</a:t>
            </a:r>
            <a:r>
              <a:rPr lang="sl-SI" dirty="0" smtClean="0">
                <a:hlinkClick r:id="rId2"/>
              </a:rPr>
              <a:t>/</a:t>
            </a:r>
            <a:r>
              <a:rPr lang="sl-SI" dirty="0" smtClean="0"/>
              <a:t> </a:t>
            </a: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34" y="2515151"/>
            <a:ext cx="1691787" cy="237002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84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Bridsonov</a:t>
            </a:r>
            <a:r>
              <a:rPr lang="sl-SI" dirty="0" smtClean="0"/>
              <a:t> algoritem</a:t>
            </a:r>
            <a:endParaRPr lang="sl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 smtClean="0"/>
                  <a:t>Rober </a:t>
                </a:r>
                <a:r>
                  <a:rPr lang="sl-SI" dirty="0" err="1" smtClean="0"/>
                  <a:t>Bridson</a:t>
                </a:r>
                <a:endParaRPr lang="sl-SI" dirty="0" smtClean="0"/>
              </a:p>
              <a:p>
                <a:r>
                  <a:rPr lang="sl-SI" dirty="0" smtClean="0"/>
                  <a:t>Različica </a:t>
                </a:r>
                <a:r>
                  <a:rPr lang="sl-SI" dirty="0" err="1" smtClean="0"/>
                  <a:t>Poisson</a:t>
                </a:r>
                <a:r>
                  <a:rPr lang="sl-SI" dirty="0" smtClean="0"/>
                  <a:t> </a:t>
                </a:r>
                <a:r>
                  <a:rPr lang="sl-SI" dirty="0" err="1" smtClean="0"/>
                  <a:t>Disc</a:t>
                </a:r>
                <a:r>
                  <a:rPr lang="sl-SI" dirty="0" smtClean="0"/>
                  <a:t>-a</a:t>
                </a:r>
              </a:p>
              <a:p>
                <a:r>
                  <a:rPr lang="sl-SI" dirty="0" smtClean="0"/>
                  <a:t>Časovna zahtevnost: </a:t>
                </a:r>
                <a:r>
                  <a:rPr lang="sl-SI" i="1" dirty="0" smtClean="0"/>
                  <a:t>O(n)</a:t>
                </a:r>
              </a:p>
              <a:p>
                <a:r>
                  <a:rPr lang="sl-SI" dirty="0" smtClean="0"/>
                  <a:t>Kandidate izbiramo blizu že izbranih vzorčnih točk</a:t>
                </a:r>
              </a:p>
              <a:p>
                <a:r>
                  <a:rPr lang="sl-SI" dirty="0" smtClean="0"/>
                  <a:t>Zavračamo neprimerne kandidate</a:t>
                </a:r>
              </a:p>
              <a:p>
                <a:pPr marL="0" indent="0">
                  <a:buNone/>
                </a:pPr>
                <a:endParaRPr lang="sl-SI" dirty="0" smtClean="0"/>
              </a:p>
              <a:p>
                <a:r>
                  <a:rPr lang="sl-SI" dirty="0" smtClean="0"/>
                  <a:t>Lahko v več razsežnostih: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sl-SI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sl-SI" b="1" i="1" dirty="0" smtClean="0"/>
              </a:p>
              <a:p>
                <a:r>
                  <a:rPr lang="sl-SI" i="1" dirty="0" smtClean="0"/>
                  <a:t>k</a:t>
                </a:r>
                <a:r>
                  <a:rPr lang="sl-SI" dirty="0" smtClean="0"/>
                  <a:t> kandidatov</a:t>
                </a:r>
                <a:endParaRPr lang="sl-SI" i="1" dirty="0"/>
              </a:p>
            </p:txBody>
          </p:sp>
        </mc:Choice>
        <mc:Fallback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9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Bridsonov</a:t>
            </a:r>
            <a:r>
              <a:rPr lang="sl-SI" dirty="0" smtClean="0"/>
              <a:t> algoritem - koraki</a:t>
            </a:r>
            <a:endParaRPr lang="sl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l-SI" b="1" dirty="0" smtClean="0"/>
                  <a:t>Korak 0:</a:t>
                </a:r>
              </a:p>
              <a:p>
                <a:pPr lvl="1"/>
                <a:r>
                  <a:rPr lang="sl-SI" dirty="0"/>
                  <a:t>Mreža s stranico </a:t>
                </a:r>
                <a:r>
                  <a:rPr lang="sl-SI" i="1" dirty="0"/>
                  <a:t>r/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sl-SI" b="1" dirty="0" smtClean="0"/>
              </a:p>
              <a:p>
                <a:pPr lvl="1"/>
                <a:r>
                  <a:rPr lang="sl-SI" dirty="0" smtClean="0"/>
                  <a:t>2D matrika</a:t>
                </a:r>
              </a:p>
              <a:p>
                <a:pPr lvl="1"/>
                <a:r>
                  <a:rPr lang="sl-SI" dirty="0" smtClean="0"/>
                  <a:t>Indeksi -1</a:t>
                </a:r>
              </a:p>
              <a:p>
                <a:pPr marL="457200" lvl="1" indent="0">
                  <a:buNone/>
                </a:pPr>
                <a:endParaRPr lang="sl-SI" dirty="0" smtClean="0"/>
              </a:p>
              <a:p>
                <a:r>
                  <a:rPr lang="sl-SI" b="1" dirty="0" smtClean="0"/>
                  <a:t>Korak 1:</a:t>
                </a:r>
              </a:p>
              <a:p>
                <a:pPr lvl="1"/>
                <a:r>
                  <a:rPr lang="sl-SI" dirty="0" smtClean="0"/>
                  <a:t>Seznam aktivnih točk</a:t>
                </a:r>
              </a:p>
            </p:txBody>
          </p:sp>
        </mc:Choice>
        <mc:Fallback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3" y="1917037"/>
            <a:ext cx="5572125" cy="4124325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235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8" r="8625"/>
          <a:stretch/>
        </p:blipFill>
        <p:spPr>
          <a:xfrm>
            <a:off x="6364860" y="1492617"/>
            <a:ext cx="5438274" cy="521671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Bridsonov</a:t>
            </a:r>
            <a:r>
              <a:rPr lang="sl-SI" dirty="0"/>
              <a:t> algoritem - koraki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b="1" dirty="0"/>
              <a:t>Korak 2:</a:t>
            </a:r>
          </a:p>
          <a:p>
            <a:pPr lvl="1"/>
            <a:r>
              <a:rPr lang="sl-SI" dirty="0"/>
              <a:t>Dokler seznam aktivnih ni </a:t>
            </a:r>
            <a:r>
              <a:rPr lang="sl-SI" dirty="0" smtClean="0"/>
              <a:t>prazen</a:t>
            </a:r>
          </a:p>
          <a:p>
            <a:pPr lvl="1"/>
            <a:r>
              <a:rPr lang="sl-SI" dirty="0" smtClean="0"/>
              <a:t>Izbira x</a:t>
            </a:r>
            <a:r>
              <a:rPr lang="sl-SI" baseline="-25000" dirty="0" smtClean="0"/>
              <a:t>i</a:t>
            </a:r>
            <a:endParaRPr lang="sl-SI" dirty="0" smtClean="0"/>
          </a:p>
          <a:p>
            <a:pPr lvl="1"/>
            <a:r>
              <a:rPr lang="sl-SI" dirty="0" smtClean="0"/>
              <a:t>k kandidatov v območju [r, 2r]</a:t>
            </a:r>
          </a:p>
          <a:p>
            <a:pPr lvl="1"/>
            <a:r>
              <a:rPr lang="sl-SI" dirty="0" smtClean="0"/>
              <a:t>Prevrimo </a:t>
            </a:r>
            <a:r>
              <a:rPr lang="sl-SI" dirty="0"/>
              <a:t>razdaljo do ostalih aktivnih </a:t>
            </a:r>
            <a:endParaRPr lang="sl-SI" dirty="0" smtClean="0"/>
          </a:p>
          <a:p>
            <a:pPr marL="457200" lvl="1" indent="0">
              <a:buNone/>
            </a:pPr>
            <a:r>
              <a:rPr lang="sl-SI" dirty="0"/>
              <a:t>	in potrjenih točk</a:t>
            </a:r>
          </a:p>
          <a:p>
            <a:pPr lvl="2"/>
            <a:r>
              <a:rPr lang="sl-SI" sz="1600" dirty="0"/>
              <a:t>Nova aktivna in potrjena točka</a:t>
            </a:r>
            <a:endParaRPr lang="sl-SI" dirty="0"/>
          </a:p>
          <a:p>
            <a:pPr marL="914400" lvl="2" indent="0">
              <a:buNone/>
            </a:pPr>
            <a:endParaRPr lang="sl-SI" dirty="0" smtClean="0"/>
          </a:p>
          <a:p>
            <a:pPr lvl="1"/>
            <a:r>
              <a:rPr lang="sl-SI" dirty="0"/>
              <a:t>Odstranimo x</a:t>
            </a:r>
            <a:r>
              <a:rPr lang="sl-SI" baseline="-25000" dirty="0"/>
              <a:t>i</a:t>
            </a:r>
            <a:endParaRPr lang="sl-SI" dirty="0"/>
          </a:p>
          <a:p>
            <a:pPr marL="457200" lvl="1" indent="0">
              <a:buNone/>
            </a:pPr>
            <a:endParaRPr lang="sl-SI" dirty="0" smtClean="0"/>
          </a:p>
        </p:txBody>
      </p:sp>
    </p:spTree>
    <p:extLst>
      <p:ext uri="{BB962C8B-B14F-4D97-AF65-F5344CB8AC3E}">
        <p14:creationId xmlns:p14="http://schemas.microsoft.com/office/powerpoint/2010/main" val="31181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6" y="2915837"/>
            <a:ext cx="1161669" cy="1206627"/>
          </a:xfrm>
          <a:prstGeom prst="rect">
            <a:avLst/>
          </a:prstGeom>
        </p:spPr>
      </p:pic>
      <p:sp>
        <p:nvSpPr>
          <p:cNvPr id="9" name="Desna puščica 8"/>
          <p:cNvSpPr/>
          <p:nvPr/>
        </p:nvSpPr>
        <p:spPr>
          <a:xfrm>
            <a:off x="2936384" y="3119905"/>
            <a:ext cx="1416676" cy="798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3" name="Slika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89" y="859678"/>
            <a:ext cx="5392028" cy="53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" y="1050215"/>
            <a:ext cx="8001331" cy="5544548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PoljeZBesedilom 2"/>
          <p:cNvSpPr txBox="1"/>
          <p:nvPr/>
        </p:nvSpPr>
        <p:spPr>
          <a:xfrm>
            <a:off x="1115517" y="488343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Dodajanje v seznam </a:t>
            </a:r>
            <a:r>
              <a:rPr lang="sl-SI" sz="2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potrjenih točk</a:t>
            </a:r>
            <a:endParaRPr lang="sl-SI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9593943" y="5657671"/>
            <a:ext cx="259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hlinkClick r:id="rId3"/>
              </a:rPr>
              <a:t>https://bl.ocks.org/mbostock/dbb02448b0f93e4c82c3</a:t>
            </a:r>
            <a:endParaRPr lang="sl-SI" dirty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686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Mitchellov</a:t>
            </a:r>
            <a:r>
              <a:rPr lang="sl-SI" dirty="0" smtClean="0"/>
              <a:t> algoritem</a:t>
            </a:r>
            <a:endParaRPr lang="sl-SI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>
                <a:hlinkClick r:id="rId2"/>
              </a:rPr>
              <a:t>https://</a:t>
            </a:r>
            <a:r>
              <a:rPr lang="sl-SI" dirty="0" smtClean="0">
                <a:hlinkClick r:id="rId2"/>
              </a:rPr>
              <a:t>bl.ocks.org/mbostock/d7bf3bd67d00ed79695b</a:t>
            </a:r>
            <a:r>
              <a:rPr lang="sl-SI" dirty="0" smtClean="0"/>
              <a:t> 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415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Mitchellov</a:t>
            </a:r>
            <a:r>
              <a:rPr lang="sl-SI" dirty="0"/>
              <a:t> algoritem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Različica </a:t>
            </a:r>
            <a:r>
              <a:rPr lang="sl-SI" dirty="0" err="1"/>
              <a:t>Poisson</a:t>
            </a:r>
            <a:r>
              <a:rPr lang="sl-SI" dirty="0"/>
              <a:t> </a:t>
            </a:r>
            <a:r>
              <a:rPr lang="sl-SI" dirty="0" err="1" smtClean="0"/>
              <a:t>Disc</a:t>
            </a:r>
            <a:r>
              <a:rPr lang="sl-SI" dirty="0" smtClean="0"/>
              <a:t>-a</a:t>
            </a:r>
            <a:endParaRPr lang="sl-SI" dirty="0"/>
          </a:p>
          <a:p>
            <a:r>
              <a:rPr lang="sl-SI" i="1" dirty="0" smtClean="0"/>
              <a:t>k </a:t>
            </a:r>
            <a:r>
              <a:rPr lang="sl-SI" dirty="0" smtClean="0"/>
              <a:t>kandidatov</a:t>
            </a:r>
          </a:p>
          <a:p>
            <a:endParaRPr lang="sl-SI" dirty="0" smtClean="0"/>
          </a:p>
          <a:p>
            <a:pPr marL="0" indent="0">
              <a:buNone/>
            </a:pPr>
            <a:endParaRPr lang="sl-SI" dirty="0" smtClean="0"/>
          </a:p>
          <a:p>
            <a:r>
              <a:rPr lang="sl-SI" b="1" dirty="0" smtClean="0"/>
              <a:t>Korak 0:</a:t>
            </a:r>
            <a:endParaRPr lang="sl-SI" b="1" dirty="0"/>
          </a:p>
          <a:p>
            <a:pPr lvl="1"/>
            <a:r>
              <a:rPr lang="sl-SI" dirty="0" smtClean="0"/>
              <a:t>Prvo izberemo naključno</a:t>
            </a:r>
          </a:p>
          <a:p>
            <a:pPr marL="457200" lvl="1" indent="0">
              <a:buNone/>
            </a:pPr>
            <a:endParaRPr lang="sl-SI" dirty="0" smtClean="0"/>
          </a:p>
          <a:p>
            <a:r>
              <a:rPr lang="sl-SI" b="1" dirty="0" smtClean="0"/>
              <a:t>Korak 1:</a:t>
            </a:r>
          </a:p>
          <a:p>
            <a:pPr lvl="1"/>
            <a:r>
              <a:rPr lang="sl-SI" dirty="0" smtClean="0"/>
              <a:t>Naključno izberemo </a:t>
            </a:r>
            <a:r>
              <a:rPr lang="sl-SI" i="1" dirty="0" smtClean="0"/>
              <a:t>k</a:t>
            </a:r>
            <a:r>
              <a:rPr lang="sl-SI" dirty="0" smtClean="0"/>
              <a:t> kandidatov</a:t>
            </a:r>
            <a:endParaRPr lang="sl-SI" b="1" dirty="0"/>
          </a:p>
          <a:p>
            <a:pPr lvl="1"/>
            <a:r>
              <a:rPr lang="sl-SI" dirty="0" smtClean="0"/>
              <a:t>Najboljši tisti z največjo razdaljo</a:t>
            </a:r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71" y="609600"/>
            <a:ext cx="5543204" cy="6042700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76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8" y="732972"/>
            <a:ext cx="10827610" cy="5566228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28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" y="413658"/>
            <a:ext cx="11092650" cy="5783941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51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" y="602345"/>
            <a:ext cx="9289144" cy="487332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PoljeZBesedilom 2"/>
          <p:cNvSpPr txBox="1"/>
          <p:nvPr/>
        </p:nvSpPr>
        <p:spPr>
          <a:xfrm>
            <a:off x="10421258" y="4963886"/>
            <a:ext cx="1553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hlinkClick r:id="rId3"/>
              </a:rPr>
              <a:t>https://bl.ocks.org/mbostock/d7bf3bd67d00ed79695b</a:t>
            </a:r>
            <a:r>
              <a:rPr lang="sl-SI" dirty="0"/>
              <a:t> 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9849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Uporaba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Grafične aplikacije:</a:t>
            </a:r>
          </a:p>
          <a:p>
            <a:pPr lvl="1"/>
            <a:r>
              <a:rPr lang="sl-SI" dirty="0"/>
              <a:t>Manjšanje slik</a:t>
            </a:r>
          </a:p>
          <a:p>
            <a:pPr lvl="1"/>
            <a:r>
              <a:rPr lang="sl-SI" dirty="0" err="1"/>
              <a:t>Anti-aliasing</a:t>
            </a:r>
            <a:endParaRPr lang="sl-SI" dirty="0"/>
          </a:p>
          <a:p>
            <a:pPr lvl="1"/>
            <a:r>
              <a:rPr lang="sl-SI" dirty="0"/>
              <a:t>Obdelava slik</a:t>
            </a:r>
          </a:p>
          <a:p>
            <a:pPr lvl="1"/>
            <a:r>
              <a:rPr lang="sl-SI" dirty="0"/>
              <a:t>Računalniške igrice</a:t>
            </a:r>
          </a:p>
          <a:p>
            <a:endParaRPr lang="sl-SI" dirty="0" smtClean="0"/>
          </a:p>
          <a:p>
            <a:r>
              <a:rPr lang="sl-SI" dirty="0" smtClean="0"/>
              <a:t>Optimizacija:</a:t>
            </a:r>
            <a:endParaRPr lang="sl-SI" dirty="0"/>
          </a:p>
          <a:p>
            <a:pPr lvl="1"/>
            <a:r>
              <a:rPr lang="sl-SI" dirty="0" smtClean="0"/>
              <a:t>Priprava vzorcev</a:t>
            </a:r>
          </a:p>
          <a:p>
            <a:pPr marL="457200" lvl="1" indent="0">
              <a:buNone/>
            </a:pPr>
            <a:endParaRPr lang="sl-SI" dirty="0" smtClean="0"/>
          </a:p>
          <a:p>
            <a:pPr marL="457200" lvl="1" indent="0">
              <a:buNone/>
            </a:pPr>
            <a:endParaRPr lang="sl-SI" dirty="0" smtClean="0"/>
          </a:p>
          <a:p>
            <a:pPr lvl="1"/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89" y="525617"/>
            <a:ext cx="7316221" cy="2753109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89" y="3617685"/>
            <a:ext cx="7335274" cy="276263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/>
          <p:cNvSpPr txBox="1"/>
          <p:nvPr/>
        </p:nvSpPr>
        <p:spPr>
          <a:xfrm>
            <a:off x="1901371" y="2235200"/>
            <a:ext cx="764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Hvala za </a:t>
            </a:r>
            <a:r>
              <a:rPr lang="sl-SI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pozornost!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674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6" y="795657"/>
            <a:ext cx="4272779" cy="4438141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19" y="2411413"/>
            <a:ext cx="1161669" cy="1206627"/>
          </a:xfrm>
          <a:prstGeom prst="rect">
            <a:avLst/>
          </a:prstGeom>
        </p:spPr>
      </p:pic>
      <p:sp>
        <p:nvSpPr>
          <p:cNvPr id="4" name="Desna puščica 3"/>
          <p:cNvSpPr/>
          <p:nvPr/>
        </p:nvSpPr>
        <p:spPr>
          <a:xfrm>
            <a:off x="5821682" y="2562896"/>
            <a:ext cx="1274578" cy="90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260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Opis problema (manjšanje slike)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Slika sestavljena iz slikovnih točk, </a:t>
            </a:r>
            <a:r>
              <a:rPr lang="sl-SI" dirty="0" err="1" smtClean="0"/>
              <a:t>pikslov</a:t>
            </a:r>
            <a:endParaRPr lang="sl-SI" dirty="0" smtClean="0"/>
          </a:p>
          <a:p>
            <a:r>
              <a:rPr lang="sl-SI" dirty="0" err="1" smtClean="0"/>
              <a:t>Piksel</a:t>
            </a:r>
            <a:r>
              <a:rPr lang="sl-SI" dirty="0" smtClean="0"/>
              <a:t> določen z barvo</a:t>
            </a:r>
          </a:p>
          <a:p>
            <a:r>
              <a:rPr lang="sl-SI" dirty="0" smtClean="0"/>
              <a:t>Zmanjšamo sliko </a:t>
            </a:r>
            <a:r>
              <a:rPr lang="sl-SI" dirty="0" smtClean="0">
                <a:sym typeface="Wingdings" panose="05000000000000000000" pitchFamily="2" charset="2"/>
              </a:rPr>
              <a:t></a:t>
            </a:r>
            <a:r>
              <a:rPr lang="sl-SI" dirty="0" smtClean="0"/>
              <a:t> zmanjšamo število </a:t>
            </a:r>
            <a:r>
              <a:rPr lang="sl-SI" dirty="0" err="1" smtClean="0"/>
              <a:t>pikslov</a:t>
            </a:r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endParaRPr lang="sl-SI" dirty="0" smtClean="0"/>
          </a:p>
          <a:p>
            <a:endParaRPr lang="sl-SI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68" y="1532587"/>
            <a:ext cx="4684067" cy="3283464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90" y="4642039"/>
            <a:ext cx="1433978" cy="1489475"/>
          </a:xfrm>
          <a:prstGeom prst="rect">
            <a:avLst/>
          </a:prstGeom>
        </p:spPr>
      </p:pic>
      <p:sp>
        <p:nvSpPr>
          <p:cNvPr id="6" name="Pravokotnik 5"/>
          <p:cNvSpPr/>
          <p:nvPr/>
        </p:nvSpPr>
        <p:spPr>
          <a:xfrm>
            <a:off x="4190999" y="4733925"/>
            <a:ext cx="552451" cy="4178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Pravokotnik 6"/>
          <p:cNvSpPr/>
          <p:nvPr/>
        </p:nvSpPr>
        <p:spPr>
          <a:xfrm>
            <a:off x="6931968" y="1532587"/>
            <a:ext cx="4684067" cy="328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9" name="Raven puščični povezovalnik 8"/>
          <p:cNvCxnSpPr/>
          <p:nvPr/>
        </p:nvCxnSpPr>
        <p:spPr>
          <a:xfrm flipV="1">
            <a:off x="4848225" y="3619500"/>
            <a:ext cx="1990725" cy="11144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Kako se bomo lotili?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RGB</a:t>
            </a:r>
          </a:p>
          <a:p>
            <a:r>
              <a:rPr lang="sl-SI" dirty="0" smtClean="0"/>
              <a:t>Od 0 do 255</a:t>
            </a:r>
          </a:p>
          <a:p>
            <a:r>
              <a:rPr lang="sl-SI" dirty="0" smtClean="0"/>
              <a:t>0 – črna, 255 bela</a:t>
            </a:r>
          </a:p>
          <a:p>
            <a:r>
              <a:rPr lang="sl-SI" dirty="0" smtClean="0"/>
              <a:t>Črno-beli: vse vrednosti enake</a:t>
            </a:r>
          </a:p>
          <a:p>
            <a:endParaRPr lang="sl-SI" dirty="0"/>
          </a:p>
          <a:p>
            <a:r>
              <a:rPr lang="sl-SI" dirty="0" smtClean="0"/>
              <a:t>Določanje vzorcev</a:t>
            </a:r>
          </a:p>
          <a:p>
            <a:r>
              <a:rPr lang="sl-SI" dirty="0" smtClean="0"/>
              <a:t>Računanje povprečij</a:t>
            </a:r>
          </a:p>
          <a:p>
            <a:endParaRPr lang="sl-SI" dirty="0"/>
          </a:p>
          <a:p>
            <a:r>
              <a:rPr lang="sl-SI" dirty="0" smtClean="0"/>
              <a:t>RGB potrebno pretvoriti v HEX</a:t>
            </a:r>
          </a:p>
          <a:p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482028"/>
            <a:ext cx="5515428" cy="60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Vzorčenje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 smtClean="0"/>
              <a:t>Piksel</a:t>
            </a:r>
            <a:r>
              <a:rPr lang="sl-SI" dirty="0" smtClean="0"/>
              <a:t>, polje, vzorec</a:t>
            </a:r>
          </a:p>
          <a:p>
            <a:r>
              <a:rPr lang="sl-SI" dirty="0" smtClean="0"/>
              <a:t>Polje sestavljeno iz </a:t>
            </a:r>
            <a:r>
              <a:rPr lang="sl-SI" dirty="0" err="1" smtClean="0"/>
              <a:t>pikslov</a:t>
            </a:r>
            <a:endParaRPr lang="sl-SI" dirty="0" smtClean="0"/>
          </a:p>
          <a:p>
            <a:r>
              <a:rPr lang="sl-SI" dirty="0" smtClean="0"/>
              <a:t>Vzorec sestavljen iz polje</a:t>
            </a:r>
          </a:p>
          <a:p>
            <a:endParaRPr lang="sl-SI" dirty="0"/>
          </a:p>
          <a:p>
            <a:r>
              <a:rPr lang="sl-SI" dirty="0" smtClean="0"/>
              <a:t>Izberemo razdelitev</a:t>
            </a:r>
          </a:p>
          <a:p>
            <a:r>
              <a:rPr lang="sl-SI" dirty="0" smtClean="0"/>
              <a:t>Izberemo število kandidatov (</a:t>
            </a:r>
            <a:r>
              <a:rPr lang="sl-SI" dirty="0"/>
              <a:t>v</a:t>
            </a:r>
            <a:r>
              <a:rPr lang="sl-SI" dirty="0" smtClean="0"/>
              <a:t>zorčnih točk)</a:t>
            </a:r>
          </a:p>
          <a:p>
            <a:r>
              <a:rPr lang="sl-SI" dirty="0" smtClean="0"/>
              <a:t>Več točk </a:t>
            </a:r>
            <a:r>
              <a:rPr lang="sl-SI" dirty="0" smtClean="0">
                <a:sym typeface="Wingdings" panose="05000000000000000000" pitchFamily="2" charset="2"/>
              </a:rPr>
              <a:t></a:t>
            </a:r>
            <a:r>
              <a:rPr lang="sl-SI" dirty="0" smtClean="0"/>
              <a:t> bolje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89" y="1930400"/>
            <a:ext cx="3410426" cy="3400900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72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Random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Naključno jemanje točk</a:t>
            </a:r>
          </a:p>
          <a:p>
            <a:r>
              <a:rPr lang="sl-SI" dirty="0" smtClean="0"/>
              <a:t>Možnost zelo slabega rezultata</a:t>
            </a:r>
          </a:p>
          <a:p>
            <a:r>
              <a:rPr lang="sl-SI" dirty="0" smtClean="0"/>
              <a:t>neenakomernost</a:t>
            </a:r>
          </a:p>
          <a:p>
            <a:r>
              <a:rPr lang="sl-SI" dirty="0" smtClean="0"/>
              <a:t>Območja zgoščenosti, luknje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800990"/>
            <a:ext cx="5297713" cy="537416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3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79" y="815172"/>
            <a:ext cx="2310006" cy="230353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78" y="2451581"/>
            <a:ext cx="2297100" cy="231000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79" y="4005166"/>
            <a:ext cx="2310006" cy="231000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4" y="1231825"/>
            <a:ext cx="4653354" cy="4749518"/>
          </a:xfrm>
          <a:prstGeom prst="rect">
            <a:avLst/>
          </a:prstGeom>
        </p:spPr>
      </p:pic>
      <p:cxnSp>
        <p:nvCxnSpPr>
          <p:cNvPr id="9" name="Raven puščični povezovalnik 8"/>
          <p:cNvCxnSpPr/>
          <p:nvPr/>
        </p:nvCxnSpPr>
        <p:spPr>
          <a:xfrm flipV="1">
            <a:off x="5384800" y="1231826"/>
            <a:ext cx="3391278" cy="88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ven puščični povezovalnik 10"/>
          <p:cNvCxnSpPr/>
          <p:nvPr/>
        </p:nvCxnSpPr>
        <p:spPr>
          <a:xfrm>
            <a:off x="5384800" y="3439886"/>
            <a:ext cx="841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uščični povezovalnik 12"/>
          <p:cNvCxnSpPr/>
          <p:nvPr/>
        </p:nvCxnSpPr>
        <p:spPr>
          <a:xfrm>
            <a:off x="5384800" y="5065486"/>
            <a:ext cx="3614057" cy="74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"/>
          <a:stretch/>
        </p:blipFill>
        <p:spPr>
          <a:xfrm>
            <a:off x="707152" y="827042"/>
            <a:ext cx="5065987" cy="506575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30" y="1625327"/>
            <a:ext cx="3547434" cy="353265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Desna puščica 3"/>
          <p:cNvSpPr/>
          <p:nvPr/>
        </p:nvSpPr>
        <p:spPr>
          <a:xfrm>
            <a:off x="6313714" y="3222171"/>
            <a:ext cx="1117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140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adko">
  <a:themeElements>
    <a:clrScheme name="Zelena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ladk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adk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1521</TotalTime>
  <Words>296</Words>
  <Application>Microsoft Office PowerPoint</Application>
  <PresentationFormat>Širokozaslonsko</PresentationFormat>
  <Paragraphs>110</Paragraphs>
  <Slides>27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27</vt:i4>
      </vt:variant>
    </vt:vector>
  </HeadingPairs>
  <TitlesOfParts>
    <vt:vector size="33" baseType="lpstr">
      <vt:lpstr>Arial</vt:lpstr>
      <vt:lpstr>Cambria Math</vt:lpstr>
      <vt:lpstr>Trebuchet MS</vt:lpstr>
      <vt:lpstr>Wingdings</vt:lpstr>
      <vt:lpstr>Wingdings 3</vt:lpstr>
      <vt:lpstr>Gladko</vt:lpstr>
      <vt:lpstr>Vzorčenje točk v ravnini</vt:lpstr>
      <vt:lpstr>PowerPointova predstavitev</vt:lpstr>
      <vt:lpstr>PowerPointova predstavitev</vt:lpstr>
      <vt:lpstr>Opis problema (manjšanje slike)</vt:lpstr>
      <vt:lpstr>Kako se bomo lotili?</vt:lpstr>
      <vt:lpstr>Vzorčenje</vt:lpstr>
      <vt:lpstr>Random</vt:lpstr>
      <vt:lpstr>PowerPointova predstavitev</vt:lpstr>
      <vt:lpstr>PowerPointova predstavitev</vt:lpstr>
      <vt:lpstr>Grid</vt:lpstr>
      <vt:lpstr>PowerPointova predstavitev</vt:lpstr>
      <vt:lpstr>PowerPointova predstavitev</vt:lpstr>
      <vt:lpstr>PowerPointova predstavitev</vt:lpstr>
      <vt:lpstr>Poisson Disc</vt:lpstr>
      <vt:lpstr>Jittered</vt:lpstr>
      <vt:lpstr>Bridsonov algoritem</vt:lpstr>
      <vt:lpstr>Bridsonov algoritem</vt:lpstr>
      <vt:lpstr>Bridsonov algoritem - koraki</vt:lpstr>
      <vt:lpstr>Bridsonov algoritem - koraki</vt:lpstr>
      <vt:lpstr>PowerPointova predstavitev</vt:lpstr>
      <vt:lpstr>Mitchellov algoritem</vt:lpstr>
      <vt:lpstr>Mitchellov algoritem</vt:lpstr>
      <vt:lpstr>PowerPointova predstavitev</vt:lpstr>
      <vt:lpstr>PowerPointova predstavitev</vt:lpstr>
      <vt:lpstr>PowerPointova predstavitev</vt:lpstr>
      <vt:lpstr>Uporaba</vt:lpstr>
      <vt:lpstr>PowerPointova predstavitev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Vzorčenje točk v ravnini</dc:title>
  <dc:creator>Marina Kovač</dc:creator>
  <cp:lastModifiedBy>Marina Kovač</cp:lastModifiedBy>
  <cp:revision>36</cp:revision>
  <dcterms:created xsi:type="dcterms:W3CDTF">2018-01-23T10:44:45Z</dcterms:created>
  <dcterms:modified xsi:type="dcterms:W3CDTF">2018-01-24T12:06:44Z</dcterms:modified>
</cp:coreProperties>
</file>